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53"/>
  </p:notesMasterIdLst>
  <p:handoutMasterIdLst>
    <p:handoutMasterId r:id="rId54"/>
  </p:handoutMasterIdLst>
  <p:sldIdLst>
    <p:sldId id="256" r:id="rId3"/>
    <p:sldId id="261" r:id="rId4"/>
    <p:sldId id="308" r:id="rId5"/>
    <p:sldId id="302" r:id="rId6"/>
    <p:sldId id="303" r:id="rId7"/>
    <p:sldId id="296" r:id="rId8"/>
    <p:sldId id="260" r:id="rId9"/>
    <p:sldId id="297" r:id="rId10"/>
    <p:sldId id="298" r:id="rId11"/>
    <p:sldId id="299" r:id="rId12"/>
    <p:sldId id="310" r:id="rId13"/>
    <p:sldId id="311" r:id="rId14"/>
    <p:sldId id="309" r:id="rId15"/>
    <p:sldId id="274" r:id="rId16"/>
    <p:sldId id="275" r:id="rId17"/>
    <p:sldId id="278" r:id="rId18"/>
    <p:sldId id="277" r:id="rId19"/>
    <p:sldId id="276" r:id="rId20"/>
    <p:sldId id="264" r:id="rId21"/>
    <p:sldId id="265" r:id="rId22"/>
    <p:sldId id="266" r:id="rId23"/>
    <p:sldId id="267" r:id="rId24"/>
    <p:sldId id="280" r:id="rId25"/>
    <p:sldId id="281" r:id="rId26"/>
    <p:sldId id="268" r:id="rId27"/>
    <p:sldId id="269" r:id="rId28"/>
    <p:sldId id="270" r:id="rId29"/>
    <p:sldId id="271" r:id="rId30"/>
    <p:sldId id="272" r:id="rId31"/>
    <p:sldId id="312" r:id="rId32"/>
    <p:sldId id="313" r:id="rId33"/>
    <p:sldId id="314" r:id="rId34"/>
    <p:sldId id="283" r:id="rId35"/>
    <p:sldId id="262" r:id="rId36"/>
    <p:sldId id="284" r:id="rId37"/>
    <p:sldId id="285" r:id="rId38"/>
    <p:sldId id="315" r:id="rId39"/>
    <p:sldId id="286" r:id="rId40"/>
    <p:sldId id="305" r:id="rId41"/>
    <p:sldId id="288" r:id="rId42"/>
    <p:sldId id="289" r:id="rId43"/>
    <p:sldId id="290" r:id="rId44"/>
    <p:sldId id="316" r:id="rId45"/>
    <p:sldId id="291" r:id="rId46"/>
    <p:sldId id="304" r:id="rId47"/>
    <p:sldId id="287" r:id="rId48"/>
    <p:sldId id="292" r:id="rId49"/>
    <p:sldId id="301" r:id="rId50"/>
    <p:sldId id="295" r:id="rId51"/>
    <p:sldId id="307" r:id="rId52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deric Klein" initials="FK" lastIdx="4" clrIdx="0">
    <p:extLst>
      <p:ext uri="{19B8F6BF-5375-455C-9EA6-DF929625EA0E}">
        <p15:presenceInfo xmlns:p15="http://schemas.microsoft.com/office/powerpoint/2012/main" userId="e84ff4ed9fb425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5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86417" autoAdjust="0"/>
  </p:normalViewPr>
  <p:slideViewPr>
    <p:cSldViewPr snapToGrid="0" snapToObjects="1">
      <p:cViewPr>
        <p:scale>
          <a:sx n="75" d="100"/>
          <a:sy n="75" d="100"/>
        </p:scale>
        <p:origin x="648" y="-1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25226-880C-564E-8073-D1951F2EE675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C599F-8348-3447-AD48-CDD240268F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9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674346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5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SMPC computation</a:t>
            </a:r>
          </a:p>
        </p:txBody>
      </p:sp>
    </p:spTree>
    <p:extLst>
      <p:ext uri="{BB962C8B-B14F-4D97-AF65-F5344CB8AC3E}">
        <p14:creationId xmlns:p14="http://schemas.microsoft.com/office/powerpoint/2010/main" val="1547554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07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72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38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mesh/MANET: secure multi-hop routing;</a:t>
            </a:r>
          </a:p>
          <a:p>
            <a:endParaRPr lang="en-US" dirty="0"/>
          </a:p>
          <a:p>
            <a:r>
              <a:rPr lang="en-US" dirty="0"/>
              <a:t>Android: missing -&gt; Formation of fully meshed sub network for SMPC</a:t>
            </a:r>
          </a:p>
        </p:txBody>
      </p:sp>
    </p:spTree>
    <p:extLst>
      <p:ext uri="{BB962C8B-B14F-4D97-AF65-F5344CB8AC3E}">
        <p14:creationId xmlns:p14="http://schemas.microsoft.com/office/powerpoint/2010/main" val="90356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549F"/>
                </a:solidFill>
              </a:rPr>
              <a:t>Gamification: key issue is comparison -&gt; motivation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33578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00549F"/>
              </a:solidFill>
            </a:endParaRPr>
          </a:p>
          <a:p>
            <a:r>
              <a:rPr lang="en-US" baseline="0" dirty="0"/>
              <a:t>Therefore privacy protecting exchange of data is needed so that …</a:t>
            </a:r>
          </a:p>
        </p:txBody>
      </p:sp>
    </p:spTree>
    <p:extLst>
      <p:ext uri="{BB962C8B-B14F-4D97-AF65-F5344CB8AC3E}">
        <p14:creationId xmlns:p14="http://schemas.microsoft.com/office/powerpoint/2010/main" val="1987424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data</a:t>
            </a:r>
            <a:r>
              <a:rPr lang="en-US" baseline="0" dirty="0"/>
              <a:t> exchange and privacy seem to be contradictory, </a:t>
            </a:r>
            <a:endParaRPr lang="en-US" dirty="0"/>
          </a:p>
          <a:p>
            <a:endParaRPr lang="en-US" dirty="0"/>
          </a:p>
          <a:p>
            <a:r>
              <a:rPr lang="en-US" dirty="0"/>
              <a:t>Solution to maintain privacy while doing computation on data from multiple parties is SMPC</a:t>
            </a:r>
          </a:p>
        </p:txBody>
      </p:sp>
    </p:spTree>
    <p:extLst>
      <p:ext uri="{BB962C8B-B14F-4D97-AF65-F5344CB8AC3E}">
        <p14:creationId xmlns:p14="http://schemas.microsoft.com/office/powerpoint/2010/main" val="4021274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23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56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knowledge math</a:t>
            </a:r>
          </a:p>
          <a:p>
            <a:endParaRPr lang="en-US" dirty="0"/>
          </a:p>
          <a:p>
            <a:r>
              <a:rPr lang="en-US" dirty="0"/>
              <a:t>Modular arithmetic (ring)</a:t>
            </a:r>
          </a:p>
        </p:txBody>
      </p:sp>
    </p:spTree>
    <p:extLst>
      <p:ext uri="{BB962C8B-B14F-4D97-AF65-F5344CB8AC3E}">
        <p14:creationId xmlns:p14="http://schemas.microsoft.com/office/powerpoint/2010/main" val="3496282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93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Returning to the initial example…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648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Instead</a:t>
            </a:r>
            <a:r>
              <a:rPr lang="en-US" baseline="0" noProof="0" dirty="0"/>
              <a:t> of sharing their score (also called secret)…</a:t>
            </a:r>
          </a:p>
          <a:p>
            <a:endParaRPr lang="en-US" baseline="0" noProof="0" dirty="0"/>
          </a:p>
          <a:p>
            <a:r>
              <a:rPr lang="en-US" baseline="0" noProof="0" dirty="0"/>
              <a:t>Standalone share is nearly irrelevant.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5032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2526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Computation on shares (for example</a:t>
            </a:r>
            <a:r>
              <a:rPr lang="en-US" baseline="0" noProof="0" dirty="0"/>
              <a:t> sum them up</a:t>
            </a:r>
            <a:r>
              <a:rPr lang="en-US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8635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5063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table: secrets, not shares!</a:t>
            </a:r>
          </a:p>
        </p:txBody>
      </p:sp>
    </p:spTree>
    <p:extLst>
      <p:ext uri="{BB962C8B-B14F-4D97-AF65-F5344CB8AC3E}">
        <p14:creationId xmlns:p14="http://schemas.microsoft.com/office/powerpoint/2010/main" val="2436969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00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1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HAIS: 4.1 million infections per year in the EU, a quarter preventable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9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50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1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74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Applicable for real life situations?</a:t>
            </a:r>
          </a:p>
          <a:p>
            <a:r>
              <a:rPr lang="en-US" dirty="0"/>
              <a:t>Acceptable for users: power consumption? Interaction needed?</a:t>
            </a:r>
          </a:p>
          <a:p>
            <a:endParaRPr lang="en-US" dirty="0"/>
          </a:p>
          <a:p>
            <a:r>
              <a:rPr lang="en-US" dirty="0"/>
              <a:t>Simulations: based on core implementation: NODE, SMPC, CRYPTO LIBRARY WOLF CRYPT</a:t>
            </a:r>
          </a:p>
        </p:txBody>
      </p:sp>
    </p:spTree>
    <p:extLst>
      <p:ext uri="{BB962C8B-B14F-4D97-AF65-F5344CB8AC3E}">
        <p14:creationId xmlns:p14="http://schemas.microsoft.com/office/powerpoint/2010/main" val="2158032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Applicable for real life situations?</a:t>
            </a:r>
          </a:p>
          <a:p>
            <a:r>
              <a:rPr lang="en-US" dirty="0"/>
              <a:t>Acceptable for users: power consumption? Interaction needed?</a:t>
            </a:r>
          </a:p>
        </p:txBody>
      </p:sp>
    </p:spTree>
    <p:extLst>
      <p:ext uri="{BB962C8B-B14F-4D97-AF65-F5344CB8AC3E}">
        <p14:creationId xmlns:p14="http://schemas.microsoft.com/office/powerpoint/2010/main" val="3820733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65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 parameter</a:t>
            </a:r>
          </a:p>
        </p:txBody>
      </p:sp>
    </p:spTree>
    <p:extLst>
      <p:ext uri="{BB962C8B-B14F-4D97-AF65-F5344CB8AC3E}">
        <p14:creationId xmlns:p14="http://schemas.microsoft.com/office/powerpoint/2010/main" val="3248751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Influence of number of nodes in computation group</a:t>
            </a:r>
          </a:p>
        </p:txBody>
      </p:sp>
    </p:spTree>
    <p:extLst>
      <p:ext uri="{BB962C8B-B14F-4D97-AF65-F5344CB8AC3E}">
        <p14:creationId xmlns:p14="http://schemas.microsoft.com/office/powerpoint/2010/main" val="4097177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737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Influence of computation power low compared to message overhead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8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employees don’t want to be tracked to detailed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Acceptable for users: power consumption? Interaction needed?</a:t>
            </a:r>
          </a:p>
        </p:txBody>
      </p:sp>
    </p:spTree>
    <p:extLst>
      <p:ext uri="{BB962C8B-B14F-4D97-AF65-F5344CB8AC3E}">
        <p14:creationId xmlns:p14="http://schemas.microsoft.com/office/powerpoint/2010/main" val="1765957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Measurements for 1 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358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 10 higher</a:t>
            </a:r>
          </a:p>
        </p:txBody>
      </p:sp>
    </p:spTree>
    <p:extLst>
      <p:ext uri="{BB962C8B-B14F-4D97-AF65-F5344CB8AC3E}">
        <p14:creationId xmlns:p14="http://schemas.microsoft.com/office/powerpoint/2010/main" val="3409006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4.0.3 upwards tested -&gt; 99% market share</a:t>
            </a:r>
          </a:p>
        </p:txBody>
      </p:sp>
    </p:spTree>
    <p:extLst>
      <p:ext uri="{BB962C8B-B14F-4D97-AF65-F5344CB8AC3E}">
        <p14:creationId xmlns:p14="http://schemas.microsoft.com/office/powerpoint/2010/main" val="42580170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131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paper -&gt; draw attention</a:t>
            </a:r>
          </a:p>
          <a:p>
            <a:r>
              <a:rPr lang="en-US" dirty="0"/>
              <a:t>Extension of simulation: tool for integration</a:t>
            </a:r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Separate MANET features into standalone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43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paper -&gt; draw attention</a:t>
            </a:r>
          </a:p>
          <a:p>
            <a:r>
              <a:rPr lang="en-US" dirty="0"/>
              <a:t>Extension of simulation: tool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183456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2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</a:t>
            </a:r>
          </a:p>
          <a:p>
            <a:endParaRPr lang="en-US" dirty="0"/>
          </a:p>
          <a:p>
            <a:r>
              <a:rPr lang="en-US" dirty="0"/>
              <a:t>Simple integration and low maintenance</a:t>
            </a:r>
          </a:p>
        </p:txBody>
      </p:sp>
    </p:spTree>
    <p:extLst>
      <p:ext uri="{BB962C8B-B14F-4D97-AF65-F5344CB8AC3E}">
        <p14:creationId xmlns:p14="http://schemas.microsoft.com/office/powerpoint/2010/main" val="1268153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channel</a:t>
            </a:r>
          </a:p>
        </p:txBody>
      </p:sp>
    </p:spTree>
    <p:extLst>
      <p:ext uri="{BB962C8B-B14F-4D97-AF65-F5344CB8AC3E}">
        <p14:creationId xmlns:p14="http://schemas.microsoft.com/office/powerpoint/2010/main" val="371210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Clock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568261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Coordinator election</a:t>
            </a:r>
          </a:p>
        </p:txBody>
      </p:sp>
    </p:spTree>
    <p:extLst>
      <p:ext uri="{BB962C8B-B14F-4D97-AF65-F5344CB8AC3E}">
        <p14:creationId xmlns:p14="http://schemas.microsoft.com/office/powerpoint/2010/main" val="212696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205_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159" y="1722420"/>
            <a:ext cx="10284781" cy="439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/>
          <p:nvPr/>
        </p:nvSpPr>
        <p:spPr>
          <a:xfrm>
            <a:off x="661522" y="7458466"/>
            <a:ext cx="1167130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dirty="0">
                <a:solidFill>
                  <a:srgbClr val="275D90"/>
                </a:solidFill>
              </a:rPr>
              <a:t>Institute </a:t>
            </a:r>
            <a:r>
              <a:rPr lang="en-US" sz="3200" dirty="0">
                <a:solidFill>
                  <a:srgbClr val="275D90"/>
                </a:solidFill>
              </a:rPr>
              <a:t>of </a:t>
            </a:r>
            <a:r>
              <a:rPr sz="3200" dirty="0">
                <a:solidFill>
                  <a:srgbClr val="275D90"/>
                </a:solidFill>
              </a:rPr>
              <a:t>Medical Informatics</a:t>
            </a:r>
            <a:endParaRPr lang="en-US" sz="3200" dirty="0">
              <a:solidFill>
                <a:srgbClr val="275D90"/>
              </a:solidFill>
            </a:endParaRPr>
          </a:p>
          <a:p>
            <a:pPr lvl="0">
              <a:defRPr sz="1800"/>
            </a:pPr>
            <a:r>
              <a:rPr lang="en-US" sz="3200" dirty="0" err="1">
                <a:solidFill>
                  <a:srgbClr val="275D90"/>
                </a:solidFill>
              </a:rPr>
              <a:t>Uniklinik</a:t>
            </a:r>
            <a:r>
              <a:rPr lang="en-US" sz="3200" baseline="0" dirty="0">
                <a:solidFill>
                  <a:srgbClr val="275D90"/>
                </a:solidFill>
              </a:rPr>
              <a:t> RWTH </a:t>
            </a:r>
            <a:r>
              <a:rPr sz="3200" dirty="0">
                <a:solidFill>
                  <a:srgbClr val="275D90"/>
                </a:solidFill>
              </a:rPr>
              <a:t>Aachen</a:t>
            </a:r>
          </a:p>
        </p:txBody>
      </p:sp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1270000" y="283720"/>
            <a:ext cx="10464800" cy="13081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7200">
                <a:solidFill>
                  <a:srgbClr val="275D90"/>
                </a:solidFill>
              </a:rPr>
              <a:t>Mastertitelformat bearbeiten</a:t>
            </a:r>
            <a:endParaRPr sz="7200" dirty="0">
              <a:solidFill>
                <a:srgbClr val="275D90"/>
              </a:solidFill>
            </a:endParaRPr>
          </a:p>
        </p:txBody>
      </p:sp>
      <p:sp>
        <p:nvSpPr>
          <p:cNvPr id="17" name="Shape 17"/>
          <p:cNvSpPr>
            <a:spLocks noGrp="1"/>
          </p:cNvSpPr>
          <p:nvPr>
            <p:ph type="body" idx="1" hasCustomPrompt="1"/>
          </p:nvPr>
        </p:nvSpPr>
        <p:spPr>
          <a:xfrm>
            <a:off x="1270000" y="6277768"/>
            <a:ext cx="10464800" cy="10542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275D90"/>
                </a:solidFill>
              </a:rPr>
              <a:t>Authors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de-DE" dirty="0"/>
              <a:t>Enter Slide Title</a:t>
            </a:r>
            <a:br>
              <a:rPr lang="de-DE" dirty="0"/>
            </a:b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Lines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de-DE" dirty="0"/>
              <a:t>Add Text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/>
            <a:r>
              <a:rPr lang="de-DE" dirty="0"/>
              <a:t>Level </a:t>
            </a:r>
            <a:r>
              <a:rPr lang="de-DE" dirty="0" err="1"/>
              <a:t>Two</a:t>
            </a:r>
            <a:endParaRPr lang="de-DE" dirty="0"/>
          </a:p>
          <a:p>
            <a:pPr lvl="2"/>
            <a:r>
              <a:rPr lang="de-DE" dirty="0"/>
              <a:t>Level </a:t>
            </a:r>
            <a:r>
              <a:rPr lang="de-DE" dirty="0" err="1"/>
              <a:t>Three</a:t>
            </a:r>
            <a:endParaRPr lang="de-DE" dirty="0"/>
          </a:p>
          <a:p>
            <a:pPr lvl="3"/>
            <a:r>
              <a:rPr lang="de-DE" dirty="0"/>
              <a:t>Level </a:t>
            </a:r>
            <a:r>
              <a:rPr lang="de-DE" dirty="0" err="1"/>
              <a:t>Four</a:t>
            </a:r>
            <a:endParaRPr lang="de-DE" dirty="0"/>
          </a:p>
          <a:p>
            <a:pPr lvl="4"/>
            <a:r>
              <a:rPr lang="de-DE" dirty="0"/>
              <a:t>Level </a:t>
            </a:r>
            <a:r>
              <a:rPr lang="de-DE" dirty="0" err="1"/>
              <a:t>Five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de-DE" dirty="0"/>
              <a:t>Enter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4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de-DE" dirty="0"/>
              <a:t>Enter Slide Title</a:t>
            </a:r>
            <a:br>
              <a:rPr lang="de-DE" dirty="0"/>
            </a:b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Lines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 dirty="0"/>
              <a:t>Picture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de-DE" dirty="0"/>
              <a:t>Enter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77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Enter Slide Title</a:t>
            </a:r>
            <a:br>
              <a:rPr lang="de-DE" dirty="0"/>
            </a:b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Lines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de-DE" dirty="0"/>
              <a:t>Add Text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267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de-DE" dirty="0"/>
              <a:t>Enter Slide Title</a:t>
            </a:r>
            <a:br>
              <a:rPr lang="de-DE" dirty="0"/>
            </a:b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Lines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8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177800" y="0"/>
            <a:ext cx="12636500" cy="1612900"/>
          </a:xfrm>
          <a:prstGeom prst="rect">
            <a:avLst/>
          </a:prstGeom>
        </p:spPr>
        <p:txBody>
          <a:bodyPr vert="horz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8400">
                <a:solidFill>
                  <a:srgbClr val="275D90"/>
                </a:solidFill>
              </a:rPr>
              <a:t>Mastertitelformat bearbeiten</a:t>
            </a:r>
            <a:endParaRPr sz="8400" dirty="0">
              <a:solidFill>
                <a:srgbClr val="275D90"/>
              </a:solidFill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SzPct val="171000"/>
              <a:defRPr/>
            </a:lvl1pPr>
            <a:lvl2pPr>
              <a:defRPr sz="3800"/>
            </a:lvl2pPr>
            <a:lvl3pPr>
              <a:defRPr sz="3400"/>
            </a:lvl3pPr>
            <a:lvl4pPr>
              <a:defRPr sz="3000"/>
            </a:lvl4pPr>
            <a:lvl5pPr>
              <a:defRPr sz="2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4200" dirty="0">
                <a:solidFill>
                  <a:srgbClr val="275D90"/>
                </a:solidFill>
              </a:rPr>
              <a:t>Mastertextformat bearbeiten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de-DE" sz="4200" dirty="0">
                <a:solidFill>
                  <a:srgbClr val="275D90"/>
                </a:solidFill>
              </a:rPr>
              <a:t>Zweite Ebene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de-DE" sz="4200" dirty="0">
                <a:solidFill>
                  <a:srgbClr val="275D90"/>
                </a:solidFill>
              </a:rPr>
              <a:t>Dritte Ebene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de-DE" sz="4200" dirty="0">
                <a:solidFill>
                  <a:srgbClr val="275D90"/>
                </a:solidFill>
              </a:rPr>
              <a:t>Vierte Ebene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de-DE" sz="4200" dirty="0">
                <a:solidFill>
                  <a:srgbClr val="275D90"/>
                </a:solidFill>
              </a:rPr>
              <a:t>Fünfte Ebene</a:t>
            </a:r>
            <a:endParaRPr sz="2600" dirty="0">
              <a:solidFill>
                <a:srgbClr val="275D9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5990235" y="9296845"/>
            <a:ext cx="10259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Frederic Klein- Title</a:t>
            </a:r>
          </a:p>
        </p:txBody>
      </p:sp>
      <p:sp>
        <p:nvSpPr>
          <p:cNvPr id="16" name="Shape 9"/>
          <p:cNvSpPr>
            <a:spLocks noGrp="1"/>
          </p:cNvSpPr>
          <p:nvPr>
            <p:ph type="sldNum" sz="quarter" idx="4"/>
          </p:nvPr>
        </p:nvSpPr>
        <p:spPr>
          <a:xfrm>
            <a:off x="3467100" y="8969221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normAutofit/>
          </a:bodyPr>
          <a:lstStyle>
            <a:lvl1pPr>
              <a:defRPr sz="2400">
                <a:solidFill>
                  <a:srgbClr val="275D90"/>
                </a:solidFill>
              </a:defRPr>
            </a:lvl1pPr>
          </a:lstStyle>
          <a:p>
            <a:pPr lvl="0"/>
            <a:fld id="{86CB4B4D-7CA3-9044-876B-883B54F8677D}" type="slidenum">
              <a:rPr smtClean="0"/>
              <a:t>‹Nr.›</a:t>
            </a:fld>
            <a:endParaRPr dirty="0"/>
          </a:p>
        </p:txBody>
      </p:sp>
      <p:sp>
        <p:nvSpPr>
          <p:cNvPr id="7" name="Shape 2"/>
          <p:cNvSpPr/>
          <p:nvPr userDrawn="1"/>
        </p:nvSpPr>
        <p:spPr>
          <a:xfrm>
            <a:off x="177800" y="1637820"/>
            <a:ext cx="12636500" cy="76200"/>
          </a:xfrm>
          <a:prstGeom prst="rect">
            <a:avLst/>
          </a:prstGeom>
          <a:gradFill>
            <a:gsLst>
              <a:gs pos="0">
                <a:srgbClr val="0069AF"/>
              </a:gs>
              <a:gs pos="100000">
                <a:srgbClr val="9EC7EA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67363" y="268288"/>
            <a:ext cx="11572486" cy="1638582"/>
          </a:xfrm>
        </p:spPr>
        <p:txBody>
          <a:bodyPr>
            <a:noAutofit/>
          </a:bodyPr>
          <a:lstStyle>
            <a:lvl1pPr>
              <a:defRPr sz="6258" baseline="0">
                <a:solidFill>
                  <a:srgbClr val="275D90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de-DE" dirty="0"/>
              <a:t>Enter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Title </a:t>
            </a:r>
            <a:r>
              <a:rPr lang="de-DE" dirty="0" err="1"/>
              <a:t>Here</a:t>
            </a:r>
            <a:br>
              <a:rPr lang="de-DE" dirty="0"/>
            </a:b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Lines</a:t>
            </a:r>
          </a:p>
        </p:txBody>
      </p:sp>
      <p:pic>
        <p:nvPicPr>
          <p:cNvPr id="7" name="1205_1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74597" y="2009282"/>
            <a:ext cx="11012551" cy="47109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74597" y="7011382"/>
            <a:ext cx="11012551" cy="1244993"/>
          </a:xfrm>
        </p:spPr>
        <p:txBody>
          <a:bodyPr>
            <a:noAutofit/>
          </a:bodyPr>
          <a:lstStyle>
            <a:lvl1pPr marL="0" indent="0" algn="ctr">
              <a:buNone/>
              <a:defRPr sz="3698" baseline="0">
                <a:solidFill>
                  <a:srgbClr val="275D90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Enter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: First Name </a:t>
            </a:r>
            <a:r>
              <a:rPr lang="de-DE" dirty="0" err="1"/>
              <a:t>then</a:t>
            </a:r>
            <a:r>
              <a:rPr lang="de-DE" dirty="0"/>
              <a:t> Last Name</a:t>
            </a:r>
            <a:br>
              <a:rPr lang="de-DE" dirty="0"/>
            </a:br>
            <a:r>
              <a:rPr lang="de-DE" dirty="0"/>
              <a:t>e.g. John Smith</a:t>
            </a:r>
          </a:p>
        </p:txBody>
      </p:sp>
      <p:pic>
        <p:nvPicPr>
          <p:cNvPr id="8" name="uniklinik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46339" y="8768432"/>
            <a:ext cx="2740585" cy="776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"/>
          <p:cNvSpPr/>
          <p:nvPr userDrawn="1"/>
        </p:nvSpPr>
        <p:spPr>
          <a:xfrm flipV="1">
            <a:off x="246340" y="8569564"/>
            <a:ext cx="12503155" cy="65023"/>
          </a:xfrm>
          <a:prstGeom prst="rect">
            <a:avLst/>
          </a:prstGeom>
          <a:gradFill>
            <a:gsLst>
              <a:gs pos="0">
                <a:srgbClr val="0069AF"/>
              </a:gs>
              <a:gs pos="100000">
                <a:srgbClr val="9EC7EA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568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sz="568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53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5213" y="165876"/>
            <a:ext cx="11704320" cy="1228937"/>
          </a:xfrm>
        </p:spPr>
        <p:txBody>
          <a:bodyPr/>
          <a:lstStyle>
            <a:lvl1pPr>
              <a:defRPr sz="5689"/>
            </a:lvl1pPr>
          </a:lstStyle>
          <a:p>
            <a:r>
              <a:rPr lang="de-DE" dirty="0"/>
              <a:t>Enter Slide Title</a:t>
            </a:r>
            <a:br>
              <a:rPr lang="de-DE" dirty="0"/>
            </a:b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Lines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50240" y="1599636"/>
            <a:ext cx="11704320" cy="6861564"/>
          </a:xfrm>
        </p:spPr>
        <p:txBody>
          <a:bodyPr/>
          <a:lstStyle>
            <a:lvl1pPr>
              <a:defRPr baseline="0"/>
            </a:lvl1pPr>
            <a:lvl2pPr marL="1056623" indent="-406394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 marL="2275804" indent="-325115">
              <a:buFont typeface="Arial" panose="020B0604020202020204" pitchFamily="34" charset="0"/>
              <a:buChar char="•"/>
              <a:defRPr/>
            </a:lvl4pPr>
            <a:lvl5pPr marL="2926034" indent="-32511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Add Text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/>
            <a:r>
              <a:rPr lang="de-DE" dirty="0"/>
              <a:t>Level </a:t>
            </a:r>
            <a:r>
              <a:rPr lang="de-DE" dirty="0" err="1"/>
              <a:t>Two</a:t>
            </a:r>
            <a:endParaRPr lang="de-DE" dirty="0"/>
          </a:p>
          <a:p>
            <a:pPr lvl="2"/>
            <a:r>
              <a:rPr lang="de-DE" dirty="0"/>
              <a:t>Level </a:t>
            </a:r>
            <a:r>
              <a:rPr lang="de-DE" dirty="0" err="1"/>
              <a:t>Three</a:t>
            </a:r>
            <a:endParaRPr lang="de-DE" dirty="0"/>
          </a:p>
          <a:p>
            <a:pPr lvl="3"/>
            <a:r>
              <a:rPr lang="de-DE" dirty="0"/>
              <a:t>Level </a:t>
            </a:r>
            <a:r>
              <a:rPr lang="de-DE" dirty="0" err="1"/>
              <a:t>Four</a:t>
            </a:r>
            <a:endParaRPr lang="de-DE" dirty="0"/>
          </a:p>
          <a:p>
            <a:pPr lvl="4"/>
            <a:r>
              <a:rPr lang="de-DE" dirty="0"/>
              <a:t>Level </a:t>
            </a:r>
            <a:r>
              <a:rPr lang="de-DE" dirty="0" err="1"/>
              <a:t>Five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hape 2"/>
          <p:cNvSpPr/>
          <p:nvPr userDrawn="1"/>
        </p:nvSpPr>
        <p:spPr>
          <a:xfrm flipV="1">
            <a:off x="238067" y="1438565"/>
            <a:ext cx="12503155" cy="65023"/>
          </a:xfrm>
          <a:prstGeom prst="rect">
            <a:avLst/>
          </a:prstGeom>
          <a:gradFill>
            <a:gsLst>
              <a:gs pos="0">
                <a:srgbClr val="0069AF"/>
              </a:gs>
              <a:gs pos="100000">
                <a:srgbClr val="9EC7EA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568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sz="568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93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4551" b="1" cap="all"/>
            </a:lvl1pPr>
          </a:lstStyle>
          <a:p>
            <a:r>
              <a:rPr lang="de-DE" dirty="0"/>
              <a:t>Enter Slide Title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Lines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Enter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90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de-DE" dirty="0"/>
              <a:t>Add Text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/>
            <a:r>
              <a:rPr lang="de-DE" dirty="0"/>
              <a:t>Level </a:t>
            </a:r>
            <a:r>
              <a:rPr lang="de-DE" dirty="0" err="1"/>
              <a:t>Two</a:t>
            </a:r>
            <a:endParaRPr lang="de-DE" dirty="0"/>
          </a:p>
          <a:p>
            <a:pPr lvl="2"/>
            <a:r>
              <a:rPr lang="de-DE" dirty="0"/>
              <a:t>Level </a:t>
            </a:r>
            <a:r>
              <a:rPr lang="de-DE" dirty="0" err="1"/>
              <a:t>Three</a:t>
            </a:r>
            <a:endParaRPr lang="de-DE" dirty="0"/>
          </a:p>
          <a:p>
            <a:pPr lvl="3"/>
            <a:r>
              <a:rPr lang="de-DE" dirty="0"/>
              <a:t>Level </a:t>
            </a:r>
            <a:r>
              <a:rPr lang="de-DE" dirty="0" err="1"/>
              <a:t>Four</a:t>
            </a:r>
            <a:endParaRPr lang="de-DE" dirty="0"/>
          </a:p>
          <a:p>
            <a:pPr lvl="4"/>
            <a:r>
              <a:rPr lang="de-DE" dirty="0"/>
              <a:t>Level </a:t>
            </a:r>
            <a:r>
              <a:rPr lang="de-DE" dirty="0" err="1"/>
              <a:t>Five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de-DE" dirty="0"/>
              <a:t>Add Text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/>
            <a:r>
              <a:rPr lang="de-DE" dirty="0"/>
              <a:t>Level </a:t>
            </a:r>
            <a:r>
              <a:rPr lang="de-DE" dirty="0" err="1"/>
              <a:t>Two</a:t>
            </a:r>
            <a:endParaRPr lang="de-DE" dirty="0"/>
          </a:p>
          <a:p>
            <a:pPr lvl="2"/>
            <a:r>
              <a:rPr lang="de-DE" dirty="0"/>
              <a:t>Level </a:t>
            </a:r>
            <a:r>
              <a:rPr lang="de-DE" dirty="0" err="1"/>
              <a:t>Three</a:t>
            </a:r>
            <a:endParaRPr lang="de-DE" dirty="0"/>
          </a:p>
          <a:p>
            <a:pPr lvl="3"/>
            <a:r>
              <a:rPr lang="de-DE" dirty="0"/>
              <a:t>Level </a:t>
            </a:r>
            <a:r>
              <a:rPr lang="de-DE" dirty="0" err="1"/>
              <a:t>Four</a:t>
            </a:r>
            <a:endParaRPr lang="de-DE" dirty="0"/>
          </a:p>
          <a:p>
            <a:pPr lvl="4"/>
            <a:r>
              <a:rPr lang="de-DE" dirty="0"/>
              <a:t>Level </a:t>
            </a:r>
            <a:r>
              <a:rPr lang="de-DE" dirty="0" err="1"/>
              <a:t>Five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5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 baseline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de-DE" dirty="0"/>
              <a:t>Enter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de-DE" dirty="0"/>
              <a:t>Add Text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/>
            <a:r>
              <a:rPr lang="de-DE" dirty="0"/>
              <a:t>Level </a:t>
            </a:r>
            <a:r>
              <a:rPr lang="de-DE" dirty="0" err="1"/>
              <a:t>Two</a:t>
            </a:r>
            <a:endParaRPr lang="de-DE" dirty="0"/>
          </a:p>
          <a:p>
            <a:pPr lvl="2"/>
            <a:r>
              <a:rPr lang="de-DE" dirty="0"/>
              <a:t>Level </a:t>
            </a:r>
            <a:r>
              <a:rPr lang="de-DE" dirty="0" err="1"/>
              <a:t>Three</a:t>
            </a:r>
            <a:endParaRPr lang="de-DE" dirty="0"/>
          </a:p>
          <a:p>
            <a:pPr lvl="3"/>
            <a:r>
              <a:rPr lang="de-DE" dirty="0"/>
              <a:t>Level </a:t>
            </a:r>
            <a:r>
              <a:rPr lang="de-DE" dirty="0" err="1"/>
              <a:t>Four</a:t>
            </a:r>
            <a:endParaRPr lang="de-DE" dirty="0"/>
          </a:p>
          <a:p>
            <a:pPr lvl="4"/>
            <a:r>
              <a:rPr lang="de-DE" dirty="0"/>
              <a:t>Level </a:t>
            </a:r>
            <a:r>
              <a:rPr lang="de-DE" dirty="0" err="1"/>
              <a:t>Five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de-DE" dirty="0"/>
              <a:t>Enter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de-DE" dirty="0"/>
              <a:t>Add Text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/>
            <a:r>
              <a:rPr lang="de-DE" dirty="0"/>
              <a:t>Level </a:t>
            </a:r>
            <a:r>
              <a:rPr lang="de-DE" dirty="0" err="1"/>
              <a:t>Two</a:t>
            </a:r>
            <a:endParaRPr lang="de-DE" dirty="0"/>
          </a:p>
          <a:p>
            <a:pPr lvl="2"/>
            <a:r>
              <a:rPr lang="de-DE" dirty="0"/>
              <a:t>Level </a:t>
            </a:r>
            <a:r>
              <a:rPr lang="de-DE" dirty="0" err="1"/>
              <a:t>Three</a:t>
            </a:r>
            <a:endParaRPr lang="de-DE" dirty="0"/>
          </a:p>
          <a:p>
            <a:pPr lvl="3"/>
            <a:r>
              <a:rPr lang="de-DE" dirty="0"/>
              <a:t>Level </a:t>
            </a:r>
            <a:r>
              <a:rPr lang="de-DE" dirty="0" err="1"/>
              <a:t>Four</a:t>
            </a:r>
            <a:endParaRPr lang="de-DE" dirty="0"/>
          </a:p>
          <a:p>
            <a:pPr lvl="4"/>
            <a:r>
              <a:rPr lang="de-DE" dirty="0"/>
              <a:t>Level </a:t>
            </a:r>
            <a:r>
              <a:rPr lang="de-DE" dirty="0" err="1"/>
              <a:t>Five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5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Enter Slide Title</a:t>
            </a:r>
            <a:br>
              <a:rPr lang="de-DE" dirty="0"/>
            </a:b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Lines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6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5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77800" y="8610600"/>
            <a:ext cx="12636500" cy="76200"/>
          </a:xfrm>
          <a:prstGeom prst="rect">
            <a:avLst/>
          </a:prstGeom>
          <a:gradFill>
            <a:gsLst>
              <a:gs pos="0">
                <a:srgbClr val="0069AF"/>
              </a:gs>
              <a:gs pos="100000">
                <a:srgbClr val="9EC7EA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" name="uniklinik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0" y="8826500"/>
            <a:ext cx="2689412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77800" y="0"/>
            <a:ext cx="12636500" cy="16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275D90"/>
                </a:solidFill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87321" y="1835150"/>
            <a:ext cx="12630158" cy="655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2pPr>
              <a:defRPr sz="3800"/>
            </a:lvl2pPr>
            <a:lvl3pPr>
              <a:defRPr sz="3400"/>
            </a:lvl3pPr>
            <a:lvl4pPr>
              <a:defRPr sz="3000"/>
            </a:lvl4pPr>
            <a:lvl5pPr>
              <a:defRPr sz="2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275D9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275D9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275D9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275D9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 dirty="0">
                <a:solidFill>
                  <a:srgbClr val="275D90"/>
                </a:solidFill>
              </a:rPr>
              <a:t>Body Level Five</a:t>
            </a:r>
          </a:p>
        </p:txBody>
      </p:sp>
      <p:sp>
        <p:nvSpPr>
          <p:cNvPr id="18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4443413" y="8948834"/>
            <a:ext cx="53326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1F497D"/>
                </a:solidFill>
                <a:latin typeface="Gill Sans"/>
                <a:cs typeface="Gill Sans"/>
              </a:defRPr>
            </a:lvl1pPr>
          </a:lstStyle>
          <a:p>
            <a:r>
              <a:rPr lang="en-US" dirty="0"/>
              <a:t>Frederic Klein- Title</a:t>
            </a:r>
          </a:p>
        </p:txBody>
      </p:sp>
      <p:pic>
        <p:nvPicPr>
          <p:cNvPr id="3" name="Bild 2" descr="mHealthLogo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-2176"/>
          <a:stretch/>
        </p:blipFill>
        <p:spPr>
          <a:xfrm>
            <a:off x="11155864" y="8948834"/>
            <a:ext cx="1658435" cy="5191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hf hdr="0" dt="0"/>
  <p:txStyles>
    <p:titleStyle>
      <a:lvl1pPr algn="ctr" defTabSz="584200" eaLnBrk="1" hangingPunct="1">
        <a:defRPr sz="8400">
          <a:solidFill>
            <a:srgbClr val="275D90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 eaLnBrk="1" hangingPunct="1">
        <a:defRPr sz="8400">
          <a:solidFill>
            <a:srgbClr val="275D90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 eaLnBrk="1" hangingPunct="1">
        <a:defRPr sz="8400">
          <a:solidFill>
            <a:srgbClr val="275D90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 eaLnBrk="1" hangingPunct="1">
        <a:defRPr sz="8400">
          <a:solidFill>
            <a:srgbClr val="275D90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 eaLnBrk="1" hangingPunct="1">
        <a:defRPr sz="8400">
          <a:solidFill>
            <a:srgbClr val="275D90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 eaLnBrk="1" hangingPunct="1">
        <a:defRPr sz="8400">
          <a:solidFill>
            <a:srgbClr val="275D90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 eaLnBrk="1" hangingPunct="1">
        <a:defRPr sz="8400">
          <a:solidFill>
            <a:srgbClr val="275D90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 eaLnBrk="1" hangingPunct="1">
        <a:defRPr sz="8400">
          <a:solidFill>
            <a:srgbClr val="275D90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 eaLnBrk="1" hangingPunct="1">
        <a:defRPr sz="8400">
          <a:solidFill>
            <a:srgbClr val="275D90"/>
          </a:solidFill>
          <a:latin typeface="+mn-lt"/>
          <a:ea typeface="+mn-ea"/>
          <a:cs typeface="+mn-cs"/>
          <a:sym typeface="Gill Sans"/>
        </a:defRPr>
      </a:lvl9pPr>
    </p:titleStyle>
    <p:bodyStyle>
      <a:lvl1pPr marL="889000" indent="-576072" algn="l" defTabSz="584200" eaLnBrk="1" hangingPunct="1">
        <a:spcBef>
          <a:spcPts val="2400"/>
        </a:spcBef>
        <a:buSzPct val="170000"/>
        <a:buFont typeface="Arial" panose="020B0604020202020204" pitchFamily="34" charset="0"/>
        <a:buChar char="•"/>
        <a:defRPr sz="4200">
          <a:solidFill>
            <a:srgbClr val="275D90"/>
          </a:solidFill>
          <a:latin typeface="+mn-lt"/>
          <a:ea typeface="+mn-ea"/>
          <a:cs typeface="+mn-cs"/>
          <a:sym typeface="Gill Sans"/>
        </a:defRPr>
      </a:lvl1pPr>
      <a:lvl2pPr marL="1333500" indent="-571500" defTabSz="584200" eaLnBrk="1" hangingPunct="1">
        <a:spcBef>
          <a:spcPts val="2400"/>
        </a:spcBef>
        <a:buSzPct val="120000"/>
        <a:buChar char="•"/>
        <a:defRPr sz="4200">
          <a:solidFill>
            <a:srgbClr val="275D90"/>
          </a:solidFill>
          <a:latin typeface="+mn-lt"/>
          <a:ea typeface="+mn-ea"/>
          <a:cs typeface="+mn-cs"/>
          <a:sym typeface="Gill Sans"/>
        </a:defRPr>
      </a:lvl2pPr>
      <a:lvl3pPr marL="1773936" indent="-576072" defTabSz="584200" eaLnBrk="1" hangingPunct="1">
        <a:spcBef>
          <a:spcPts val="2400"/>
        </a:spcBef>
        <a:buSzPct val="120000"/>
        <a:buChar char="•"/>
        <a:defRPr sz="4200">
          <a:solidFill>
            <a:srgbClr val="275D90"/>
          </a:solidFill>
          <a:latin typeface="+mn-lt"/>
          <a:ea typeface="+mn-ea"/>
          <a:cs typeface="+mn-cs"/>
          <a:sym typeface="Gill Sans"/>
        </a:defRPr>
      </a:lvl3pPr>
      <a:lvl4pPr marL="2222500" indent="-571500" defTabSz="584200" eaLnBrk="1" hangingPunct="1">
        <a:spcBef>
          <a:spcPts val="2400"/>
        </a:spcBef>
        <a:buSzPct val="120000"/>
        <a:buChar char="•"/>
        <a:defRPr sz="4200">
          <a:solidFill>
            <a:srgbClr val="275D90"/>
          </a:solidFill>
          <a:latin typeface="+mn-lt"/>
          <a:ea typeface="+mn-ea"/>
          <a:cs typeface="+mn-cs"/>
          <a:sym typeface="Gill Sans"/>
        </a:defRPr>
      </a:lvl4pPr>
      <a:lvl5pPr marL="2667000" indent="-571500" defTabSz="584200" eaLnBrk="1" hangingPunct="1">
        <a:spcBef>
          <a:spcPts val="2400"/>
        </a:spcBef>
        <a:buSzPct val="120000"/>
        <a:buChar char="•"/>
        <a:defRPr sz="4200">
          <a:solidFill>
            <a:srgbClr val="275D90"/>
          </a:solidFill>
          <a:latin typeface="+mn-lt"/>
          <a:ea typeface="+mn-ea"/>
          <a:cs typeface="+mn-cs"/>
          <a:sym typeface="Gill Sans"/>
        </a:defRPr>
      </a:lvl5pPr>
      <a:lvl6pPr marL="3022600" indent="-571500" defTabSz="584200" eaLnBrk="1" hangingPunct="1">
        <a:spcBef>
          <a:spcPts val="2400"/>
        </a:spcBef>
        <a:buSzPct val="171000"/>
        <a:buChar char="•"/>
        <a:defRPr sz="4200">
          <a:solidFill>
            <a:srgbClr val="275D90"/>
          </a:solidFill>
          <a:latin typeface="+mn-lt"/>
          <a:ea typeface="+mn-ea"/>
          <a:cs typeface="+mn-cs"/>
          <a:sym typeface="Gill Sans"/>
        </a:defRPr>
      </a:lvl6pPr>
      <a:lvl7pPr marL="3378200" indent="-571500" defTabSz="584200" eaLnBrk="1" hangingPunct="1">
        <a:spcBef>
          <a:spcPts val="2400"/>
        </a:spcBef>
        <a:buSzPct val="171000"/>
        <a:buChar char="•"/>
        <a:defRPr sz="4200">
          <a:solidFill>
            <a:srgbClr val="275D90"/>
          </a:solidFill>
          <a:latin typeface="+mn-lt"/>
          <a:ea typeface="+mn-ea"/>
          <a:cs typeface="+mn-cs"/>
          <a:sym typeface="Gill Sans"/>
        </a:defRPr>
      </a:lvl7pPr>
      <a:lvl8pPr marL="3733800" indent="-571500" defTabSz="584200" eaLnBrk="1" hangingPunct="1">
        <a:spcBef>
          <a:spcPts val="2400"/>
        </a:spcBef>
        <a:buSzPct val="171000"/>
        <a:buChar char="•"/>
        <a:defRPr sz="4200">
          <a:solidFill>
            <a:srgbClr val="275D90"/>
          </a:solidFill>
          <a:latin typeface="+mn-lt"/>
          <a:ea typeface="+mn-ea"/>
          <a:cs typeface="+mn-cs"/>
          <a:sym typeface="Gill Sans"/>
        </a:defRPr>
      </a:lvl8pPr>
      <a:lvl9pPr marL="4089400" indent="-571500" defTabSz="584200" eaLnBrk="1" hangingPunct="1">
        <a:spcBef>
          <a:spcPts val="2400"/>
        </a:spcBef>
        <a:buSzPct val="171000"/>
        <a:buChar char="•"/>
        <a:defRPr sz="4200">
          <a:solidFill>
            <a:srgbClr val="275D90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45756" y="112539"/>
            <a:ext cx="11704320" cy="1228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Enter Slide Title</a:t>
            </a:r>
            <a:br>
              <a:rPr lang="de-DE" dirty="0"/>
            </a:b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Lines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50240" y="1702048"/>
            <a:ext cx="11704320" cy="701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Add Text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pPr lvl="1"/>
            <a:r>
              <a:rPr lang="de-DE" dirty="0"/>
              <a:t>Level </a:t>
            </a:r>
            <a:r>
              <a:rPr lang="de-DE" dirty="0" err="1"/>
              <a:t>Two</a:t>
            </a:r>
            <a:endParaRPr lang="de-DE" dirty="0"/>
          </a:p>
          <a:p>
            <a:pPr lvl="2"/>
            <a:r>
              <a:rPr lang="de-DE" dirty="0"/>
              <a:t>Level </a:t>
            </a:r>
            <a:r>
              <a:rPr lang="de-DE" dirty="0" err="1"/>
              <a:t>Three</a:t>
            </a:r>
            <a:endParaRPr lang="de-DE" dirty="0"/>
          </a:p>
          <a:p>
            <a:pPr lvl="3"/>
            <a:r>
              <a:rPr lang="de-DE" dirty="0"/>
              <a:t>Level </a:t>
            </a:r>
            <a:r>
              <a:rPr lang="de-DE" dirty="0" err="1"/>
              <a:t>Four</a:t>
            </a:r>
            <a:endParaRPr lang="de-DE" dirty="0"/>
          </a:p>
          <a:p>
            <a:pPr lvl="4"/>
            <a:r>
              <a:rPr lang="de-DE" dirty="0"/>
              <a:t>Level </a:t>
            </a:r>
            <a:r>
              <a:rPr lang="de-DE" dirty="0" err="1"/>
              <a:t>Five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38822" y="8897037"/>
            <a:ext cx="564797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76">
                <a:solidFill>
                  <a:srgbClr val="275D90"/>
                </a:solidFill>
              </a:defRPr>
            </a:lvl1pPr>
          </a:lstStyle>
          <a:p>
            <a:pPr defTabSz="1300460" rtl="0"/>
            <a:r>
              <a:rPr lang="en-US" kern="1200"/>
              <a:t>Author and Title</a:t>
            </a:r>
            <a:endParaRPr lang="de-DE" kern="12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279420" y="8897037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rtl="0"/>
            <a:fld id="{0AF9543E-3456-41E5-AD03-67F3D1E34324}" type="slidenum">
              <a:rPr lang="de-DE" kern="1200" smtClean="0">
                <a:solidFill>
                  <a:prstClr val="black">
                    <a:tint val="75000"/>
                  </a:prstClr>
                </a:solidFill>
              </a:rPr>
              <a:pPr defTabSz="1300460" rtl="0"/>
              <a:t>‹Nr.›</a:t>
            </a:fld>
            <a:endParaRPr lang="de-DE" kern="120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uniklinik.png"/>
          <p:cNvPicPr/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246339" y="8768432"/>
            <a:ext cx="2740585" cy="77649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"/>
          <p:cNvSpPr/>
          <p:nvPr userDrawn="1"/>
        </p:nvSpPr>
        <p:spPr>
          <a:xfrm flipV="1">
            <a:off x="246340" y="8569564"/>
            <a:ext cx="12503155" cy="65023"/>
          </a:xfrm>
          <a:prstGeom prst="rect">
            <a:avLst/>
          </a:prstGeom>
          <a:gradFill>
            <a:gsLst>
              <a:gs pos="0">
                <a:srgbClr val="0069AF"/>
              </a:gs>
              <a:gs pos="100000">
                <a:srgbClr val="9EC7EA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568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sz="568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247" y="8969900"/>
            <a:ext cx="1941936" cy="3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30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dt="0"/>
  <p:txStyles>
    <p:titleStyle>
      <a:lvl1pPr algn="ctr" defTabSz="1300460" rtl="0" eaLnBrk="1" latinLnBrk="0" hangingPunct="1">
        <a:spcBef>
          <a:spcPct val="0"/>
        </a:spcBef>
        <a:buNone/>
        <a:defRPr sz="5689" b="0" kern="1200" baseline="0">
          <a:solidFill>
            <a:srgbClr val="275D90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3982" kern="1200">
          <a:solidFill>
            <a:srgbClr val="275D90"/>
          </a:solidFill>
          <a:latin typeface="Gill Sans MT" panose="020B0502020104020203" pitchFamily="34" charset="0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13" kern="1200">
          <a:solidFill>
            <a:srgbClr val="275D90"/>
          </a:solidFill>
          <a:latin typeface="Gill Sans MT" panose="020B0502020104020203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4" kern="1200">
          <a:solidFill>
            <a:srgbClr val="275D90"/>
          </a:solidFill>
          <a:latin typeface="Gill Sans MT" panose="020B0502020104020203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60" kern="1200">
          <a:solidFill>
            <a:srgbClr val="275D90"/>
          </a:solidFill>
          <a:latin typeface="Gill Sans MT" panose="020B0502020104020203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60" kern="1200">
          <a:solidFill>
            <a:srgbClr val="275D90"/>
          </a:solidFill>
          <a:latin typeface="Gill Sans MT" panose="020B0502020104020203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270000" y="219526"/>
            <a:ext cx="10464800" cy="13081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00" noProof="0">
                <a:solidFill>
                  <a:srgbClr val="275D90"/>
                </a:solidFill>
              </a:rPr>
              <a:t>SMPC for Decentralized</a:t>
            </a:r>
            <a:br>
              <a:rPr lang="en-US" sz="4800" noProof="0">
                <a:solidFill>
                  <a:srgbClr val="275D90"/>
                </a:solidFill>
              </a:rPr>
            </a:br>
            <a:r>
              <a:rPr lang="en-US" sz="4800" noProof="0">
                <a:solidFill>
                  <a:srgbClr val="275D90"/>
                </a:solidFill>
              </a:rPr>
              <a:t>Distributed Systems</a:t>
            </a:r>
            <a:endParaRPr lang="en-US" sz="4800" noProof="0" dirty="0">
              <a:solidFill>
                <a:srgbClr val="275D90"/>
              </a:solidFill>
            </a:endParaRP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1270000" y="65532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noProof="0">
                <a:solidFill>
                  <a:srgbClr val="275D90"/>
                </a:solidFill>
              </a:rPr>
              <a:t>Frederic Klein – Final Talk</a:t>
            </a:r>
            <a:endParaRPr lang="en-US" sz="3600" noProof="0" dirty="0">
              <a:solidFill>
                <a:srgbClr val="275D9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948279" y="9064938"/>
            <a:ext cx="1646073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2074316" y="9260303"/>
            <a:ext cx="10259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350" y="88900"/>
            <a:ext cx="596450" cy="20324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10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05" y="1612900"/>
            <a:ext cx="8650791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047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11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05" y="1612900"/>
            <a:ext cx="8650791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785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12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05" y="1612900"/>
            <a:ext cx="8650791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43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13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05" y="1612900"/>
            <a:ext cx="8650791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7350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Design: MANETs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MANET/SPAN</a:t>
            </a:r>
          </a:p>
          <a:p>
            <a:pPr lvl="1"/>
            <a:r>
              <a:rPr lang="en-US" noProof="0" dirty="0"/>
              <a:t>Mesh networks with moving nodes</a:t>
            </a:r>
          </a:p>
          <a:p>
            <a:pPr lvl="1"/>
            <a:r>
              <a:rPr lang="en-US" noProof="0" dirty="0"/>
              <a:t>Infrastructure-less</a:t>
            </a:r>
          </a:p>
          <a:p>
            <a:pPr lvl="1"/>
            <a:r>
              <a:rPr lang="en-US" noProof="0" dirty="0"/>
              <a:t>self-forming</a:t>
            </a:r>
          </a:p>
          <a:p>
            <a:pPr lvl="1"/>
            <a:r>
              <a:rPr lang="en-US" noProof="0" dirty="0"/>
              <a:t>self-healing</a:t>
            </a:r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14</a:t>
            </a:fld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08" y="1904325"/>
            <a:ext cx="3457671" cy="2916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07" y="4889500"/>
            <a:ext cx="3457672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22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Design: MANETs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MANET/SPAN on Android</a:t>
            </a:r>
          </a:p>
          <a:p>
            <a:pPr lvl="1"/>
            <a:r>
              <a:rPr lang="en-US" noProof="0" dirty="0"/>
              <a:t>Not included in API</a:t>
            </a:r>
          </a:p>
          <a:p>
            <a:pPr lvl="1"/>
            <a:r>
              <a:rPr lang="en-US" noProof="0" dirty="0"/>
              <a:t>Abilities of Bluetooth modules vary</a:t>
            </a:r>
          </a:p>
          <a:p>
            <a:pPr lvl="2"/>
            <a:r>
              <a:rPr lang="en-US" noProof="0" dirty="0"/>
              <a:t>Sequential communication</a:t>
            </a:r>
          </a:p>
          <a:p>
            <a:pPr lvl="1"/>
            <a:r>
              <a:rPr lang="en-US" noProof="0" dirty="0"/>
              <a:t>Pairing-less connection</a:t>
            </a:r>
          </a:p>
          <a:p>
            <a:pPr lvl="2"/>
            <a:r>
              <a:rPr lang="en-US" noProof="0" dirty="0"/>
              <a:t>Insecure RFCOMM</a:t>
            </a:r>
          </a:p>
          <a:p>
            <a:pPr lvl="2"/>
            <a:r>
              <a:rPr lang="en-US" noProof="0" dirty="0"/>
              <a:t>Encryption layer</a:t>
            </a:r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002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noProof="0"/>
              <a:t>Design: Clock Synchronization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16</a:t>
            </a:fld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41" y="2348196"/>
            <a:ext cx="6607418" cy="54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93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noProof="0"/>
              <a:t>Design: Clock Synchronization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lvl="0"/>
            <a:r>
              <a:rPr lang="en-US" noProof="0" dirty="0"/>
              <a:t>Internal synchronization of clocks</a:t>
            </a:r>
          </a:p>
          <a:p>
            <a:pPr lvl="1"/>
            <a:r>
              <a:rPr lang="en-US" noProof="0" dirty="0"/>
              <a:t>Berkeley Algorithm</a:t>
            </a:r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17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47" y="4146176"/>
            <a:ext cx="5958522" cy="37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707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Design: SMPC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/>
              <a:t>Coordinator election</a:t>
            </a:r>
          </a:p>
          <a:p>
            <a:pPr lvl="1"/>
            <a:r>
              <a:rPr lang="en-US" noProof="0"/>
              <a:t>Event driven</a:t>
            </a:r>
          </a:p>
          <a:p>
            <a:pPr lvl="1"/>
            <a:r>
              <a:rPr lang="en-US" noProof="0"/>
              <a:t>Timer based</a:t>
            </a:r>
          </a:p>
          <a:p>
            <a:pPr lvl="1"/>
            <a:endParaRPr lang="en-US" noProof="0"/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18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71" y="1819325"/>
            <a:ext cx="2303567" cy="194269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27" y="1819325"/>
            <a:ext cx="2303567" cy="19426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71" y="4071317"/>
            <a:ext cx="2303567" cy="194269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27" y="4076313"/>
            <a:ext cx="2303567" cy="194269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71" y="6328305"/>
            <a:ext cx="2303567" cy="194269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27" y="6328305"/>
            <a:ext cx="2303567" cy="19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855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Design: Privacy Protection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 data on </a:t>
            </a:r>
            <a:br>
              <a:rPr lang="en-US" dirty="0"/>
            </a:br>
            <a:r>
              <a:rPr lang="en-US" dirty="0"/>
              <a:t>own device</a:t>
            </a:r>
          </a:p>
          <a:p>
            <a:pPr lvl="0"/>
            <a:r>
              <a:rPr lang="en-US" dirty="0"/>
              <a:t>Modest value without 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19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43" y="2770592"/>
            <a:ext cx="5683736" cy="46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192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Gamification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</a:t>
            </a:fld>
            <a:endParaRPr lang="en-US"/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865844"/>
            <a:ext cx="6819900" cy="64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573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Design: Privacy Protection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Exchange data for </a:t>
            </a:r>
            <a:br>
              <a:rPr lang="en-US" dirty="0"/>
            </a:br>
            <a:r>
              <a:rPr lang="en-US" dirty="0"/>
              <a:t>comparison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20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43" y="2770592"/>
            <a:ext cx="5683736" cy="46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54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Design: Privacy Protection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data reflecting </a:t>
            </a:r>
            <a:br>
              <a:rPr lang="en-US" dirty="0"/>
            </a:br>
            <a:r>
              <a:rPr lang="en-US" dirty="0"/>
              <a:t>system wide performance </a:t>
            </a:r>
            <a:br>
              <a:rPr lang="en-US" dirty="0"/>
            </a:br>
            <a:r>
              <a:rPr lang="en-US" dirty="0"/>
              <a:t>for comparison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43" y="2770592"/>
            <a:ext cx="5683736" cy="46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11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Design: SMPC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Subfield of cryptography: </a:t>
            </a:r>
          </a:p>
          <a:p>
            <a:pPr lvl="1"/>
            <a:r>
              <a:rPr lang="en-US"/>
              <a:t>compute function over inputs of multiple parties</a:t>
            </a:r>
          </a:p>
          <a:p>
            <a:pPr lvl="1"/>
            <a:r>
              <a:rPr lang="en-US"/>
              <a:t>keep the inputs private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9263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Design: SMPC algorithms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/>
              <a:t>Based on Shamir’s secret sharing</a:t>
            </a:r>
          </a:p>
          <a:p>
            <a:pPr lvl="1"/>
            <a:r>
              <a:rPr lang="en-US" noProof="0"/>
              <a:t>Defines function for shares</a:t>
            </a:r>
          </a:p>
          <a:p>
            <a:pPr lvl="1"/>
            <a:r>
              <a:rPr lang="en-US" noProof="0"/>
              <a:t>Lagrange interpolation for recombination </a:t>
            </a:r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23</a:t>
            </a:fld>
            <a:endParaRPr lang="en-US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071" y="3653534"/>
            <a:ext cx="2243408" cy="291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001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Design: SMPC algorithms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/>
              <a:t>Secure Sum</a:t>
            </a:r>
          </a:p>
          <a:p>
            <a:pPr lvl="1"/>
            <a:r>
              <a:rPr lang="en-US" noProof="0"/>
              <a:t>Sum over secrets equals Lagrange </a:t>
            </a:r>
            <a:br>
              <a:rPr lang="en-US" noProof="0"/>
            </a:br>
            <a:r>
              <a:rPr lang="en-US" noProof="0"/>
              <a:t>interpolation over sum of shares</a:t>
            </a:r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315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Design: SMPC algorithms</a:t>
            </a:r>
            <a:endParaRPr lang="de-DE" dirty="0"/>
          </a:p>
        </p:txBody>
      </p:sp>
      <p:sp>
        <p:nvSpPr>
          <p:cNvPr id="8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Three parties</a:t>
            </a:r>
          </a:p>
          <a:p>
            <a:pPr lvl="0"/>
            <a:r>
              <a:rPr lang="en-GB"/>
              <a:t>Score as input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25</a:t>
            </a:fld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43" y="2770592"/>
            <a:ext cx="5683736" cy="46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3419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Design: SMPC algorithms</a:t>
            </a:r>
            <a:endParaRPr lang="de-DE" dirty="0"/>
          </a:p>
        </p:txBody>
      </p:sp>
      <p:sp>
        <p:nvSpPr>
          <p:cNvPr id="8" name="Shape 83"/>
          <p:cNvSpPr>
            <a:spLocks noGrp="1"/>
          </p:cNvSpPr>
          <p:nvPr>
            <p:ph type="body" idx="1"/>
          </p:nvPr>
        </p:nvSpPr>
        <p:spPr/>
        <p:txBody>
          <a:bodyPr tIns="0" anchor="ctr"/>
          <a:lstStyle/>
          <a:p>
            <a:pPr lvl="0"/>
            <a:r>
              <a:rPr lang="en-GB" dirty="0"/>
              <a:t>Secret sharing: </a:t>
            </a:r>
            <a:br>
              <a:rPr lang="en-GB" dirty="0"/>
            </a:br>
            <a:r>
              <a:rPr lang="en-GB" dirty="0"/>
              <a:t>n shares for n parties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26</a:t>
            </a:fld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43" y="2770592"/>
            <a:ext cx="5683736" cy="46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5725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Design: SMPC algorithms</a:t>
            </a:r>
            <a:endParaRPr lang="de-DE" dirty="0"/>
          </a:p>
        </p:txBody>
      </p:sp>
      <p:sp>
        <p:nvSpPr>
          <p:cNvPr id="8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Each player: </a:t>
            </a:r>
            <a:br>
              <a:rPr lang="en-GB" dirty="0"/>
            </a:br>
            <a:r>
              <a:rPr lang="en-GB" dirty="0"/>
              <a:t>set of n shares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27</a:t>
            </a:fld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43" y="2770592"/>
            <a:ext cx="5683736" cy="46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413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Design: SMPC algorithms</a:t>
            </a:r>
            <a:endParaRPr lang="de-DE" dirty="0"/>
          </a:p>
        </p:txBody>
      </p:sp>
      <p:sp>
        <p:nvSpPr>
          <p:cNvPr id="8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Computation on shares</a:t>
            </a:r>
          </a:p>
          <a:p>
            <a:pPr lvl="0"/>
            <a:r>
              <a:rPr lang="en-US"/>
              <a:t>Broadcasting of result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28</a:t>
            </a:fld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43" y="2770592"/>
            <a:ext cx="5683736" cy="46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260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Design: SMPC algorithms</a:t>
            </a:r>
            <a:endParaRPr lang="de-DE" dirty="0"/>
          </a:p>
        </p:txBody>
      </p:sp>
      <p:sp>
        <p:nvSpPr>
          <p:cNvPr id="8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Each party:</a:t>
            </a:r>
          </a:p>
          <a:p>
            <a:pPr lvl="1"/>
            <a:r>
              <a:rPr lang="en-US" dirty="0"/>
              <a:t>Complete information</a:t>
            </a:r>
          </a:p>
          <a:p>
            <a:pPr lvl="1"/>
            <a:r>
              <a:rPr lang="en-US" dirty="0"/>
              <a:t>Other inputs: </a:t>
            </a:r>
            <a:br>
              <a:rPr lang="en-US" dirty="0"/>
            </a:br>
            <a:r>
              <a:rPr lang="en-US" dirty="0"/>
              <a:t>remain secret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29</a:t>
            </a:fld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43" y="2770592"/>
            <a:ext cx="5683736" cy="46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600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Gamification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Generate intrinsic motivation</a:t>
            </a:r>
          </a:p>
          <a:p>
            <a:pPr lvl="1"/>
            <a:r>
              <a:rPr lang="en-US" noProof="0" dirty="0"/>
              <a:t>Among other motivators:</a:t>
            </a:r>
          </a:p>
          <a:p>
            <a:pPr lvl="2"/>
            <a:r>
              <a:rPr lang="en-US" noProof="0" dirty="0"/>
              <a:t>competition</a:t>
            </a:r>
          </a:p>
          <a:p>
            <a:pPr lvl="2"/>
            <a:r>
              <a:rPr lang="en-US" noProof="0" dirty="0"/>
              <a:t>social comparison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</a:t>
            </a:fld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0" y="3670300"/>
            <a:ext cx="3377336" cy="3178175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10223500" y="3448050"/>
            <a:ext cx="1854200" cy="1830387"/>
          </a:xfrm>
          <a:prstGeom prst="ellipse">
            <a:avLst/>
          </a:prstGeom>
          <a:noFill/>
          <a:ln w="19050" cap="flat">
            <a:solidFill>
              <a:srgbClr val="008080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8893688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Design: SMPC algorithms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Secure Maximum</a:t>
            </a:r>
          </a:p>
          <a:p>
            <a:pPr lvl="1"/>
            <a:r>
              <a:rPr lang="en-US" noProof="0" dirty="0"/>
              <a:t>Bit decomposition</a:t>
            </a:r>
          </a:p>
          <a:p>
            <a:pPr lvl="1"/>
            <a:r>
              <a:rPr lang="en-US" noProof="0" dirty="0"/>
              <a:t>Secure sum for each </a:t>
            </a:r>
            <a:br>
              <a:rPr lang="en-US" noProof="0" dirty="0"/>
            </a:br>
            <a:r>
              <a:rPr lang="en-US" noProof="0" dirty="0"/>
              <a:t>bit position from MSB</a:t>
            </a:r>
          </a:p>
          <a:p>
            <a:pPr lvl="1"/>
            <a:r>
              <a:rPr lang="en-US" noProof="0" dirty="0"/>
              <a:t>Self disqualification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30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99" y="4524856"/>
            <a:ext cx="6302379" cy="126217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0185400" y="5742536"/>
            <a:ext cx="25704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0   1</a:t>
            </a:r>
          </a:p>
        </p:txBody>
      </p:sp>
    </p:spTree>
    <p:extLst>
      <p:ext uri="{BB962C8B-B14F-4D97-AF65-F5344CB8AC3E}">
        <p14:creationId xmlns:p14="http://schemas.microsoft.com/office/powerpoint/2010/main" val="405120758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Design: SMPC algorithms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Secure Maximum</a:t>
            </a:r>
          </a:p>
          <a:p>
            <a:pPr lvl="1"/>
            <a:r>
              <a:rPr lang="en-US" noProof="0" dirty="0"/>
              <a:t>Bit decomposition</a:t>
            </a:r>
          </a:p>
          <a:p>
            <a:pPr lvl="1"/>
            <a:r>
              <a:rPr lang="en-US" noProof="0" dirty="0"/>
              <a:t>Secure sum for each </a:t>
            </a:r>
            <a:br>
              <a:rPr lang="en-US" noProof="0" dirty="0"/>
            </a:br>
            <a:r>
              <a:rPr lang="en-US" noProof="0" dirty="0"/>
              <a:t>bit position from MSB</a:t>
            </a:r>
          </a:p>
          <a:p>
            <a:pPr lvl="1"/>
            <a:r>
              <a:rPr lang="en-US" noProof="0" dirty="0"/>
              <a:t>Self disqualification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31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80" y="4479950"/>
            <a:ext cx="4454799" cy="12636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9837420" y="5742536"/>
            <a:ext cx="29184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0   1    1</a:t>
            </a:r>
          </a:p>
        </p:txBody>
      </p:sp>
    </p:spTree>
    <p:extLst>
      <p:ext uri="{BB962C8B-B14F-4D97-AF65-F5344CB8AC3E}">
        <p14:creationId xmlns:p14="http://schemas.microsoft.com/office/powerpoint/2010/main" val="28272735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Design: SMPC algorithms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Secure Maximum</a:t>
            </a:r>
          </a:p>
          <a:p>
            <a:pPr lvl="1"/>
            <a:r>
              <a:rPr lang="en-US" noProof="0" dirty="0"/>
              <a:t>Bit decomposition</a:t>
            </a:r>
          </a:p>
          <a:p>
            <a:pPr lvl="1"/>
            <a:r>
              <a:rPr lang="en-US" noProof="0" dirty="0"/>
              <a:t>Secure sum for each </a:t>
            </a:r>
            <a:br>
              <a:rPr lang="en-US" noProof="0" dirty="0"/>
            </a:br>
            <a:r>
              <a:rPr lang="en-US" noProof="0" dirty="0"/>
              <a:t>bit position from MSB</a:t>
            </a:r>
          </a:p>
          <a:p>
            <a:pPr lvl="1"/>
            <a:r>
              <a:rPr lang="en-US" noProof="0" dirty="0"/>
              <a:t>Self disqualification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32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10591800" y="5742536"/>
            <a:ext cx="216407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0  1  1  0  1  1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420" y="4478936"/>
            <a:ext cx="3698059" cy="12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9794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Design: SMPC algorithms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Secure Minimum</a:t>
            </a:r>
          </a:p>
          <a:p>
            <a:pPr lvl="1"/>
            <a:r>
              <a:rPr lang="en-US" noProof="0" dirty="0"/>
              <a:t>Bit decomposition</a:t>
            </a:r>
          </a:p>
          <a:p>
            <a:pPr lvl="1"/>
            <a:r>
              <a:rPr lang="en-US" noProof="0" dirty="0"/>
              <a:t>Inverting</a:t>
            </a:r>
          </a:p>
          <a:p>
            <a:pPr lvl="1"/>
            <a:r>
              <a:rPr lang="en-US" noProof="0" dirty="0"/>
              <a:t>Secure sum for each </a:t>
            </a:r>
            <a:br>
              <a:rPr lang="en-US" noProof="0" dirty="0"/>
            </a:br>
            <a:r>
              <a:rPr lang="en-US" noProof="0" dirty="0"/>
              <a:t>bit position from MSB</a:t>
            </a:r>
          </a:p>
          <a:p>
            <a:pPr lvl="1"/>
            <a:r>
              <a:rPr lang="en-US" noProof="0" dirty="0"/>
              <a:t>Self disqualification</a:t>
            </a:r>
          </a:p>
          <a:p>
            <a:pPr lvl="1"/>
            <a:r>
              <a:rPr lang="en-US" noProof="0" dirty="0"/>
              <a:t>Inverting result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33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79" y="4468812"/>
            <a:ext cx="552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44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Existing Frameworks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Existing frameworks</a:t>
            </a:r>
          </a:p>
          <a:p>
            <a:pPr lvl="1"/>
            <a:r>
              <a:rPr lang="en-US" noProof="0" dirty="0"/>
              <a:t>Rely on the Internet</a:t>
            </a:r>
          </a:p>
          <a:p>
            <a:pPr lvl="1"/>
            <a:r>
              <a:rPr lang="en-US" noProof="0" dirty="0"/>
              <a:t>Powerful but complex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34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80" y="3337082"/>
            <a:ext cx="6671399" cy="35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722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Implementation: framework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lvl="0"/>
            <a:r>
              <a:rPr lang="en-US" noProof="0" dirty="0"/>
              <a:t>C library for </a:t>
            </a:r>
            <a:br>
              <a:rPr lang="en-US" noProof="0" dirty="0"/>
            </a:br>
            <a:r>
              <a:rPr lang="en-US" noProof="0" dirty="0"/>
              <a:t>compatibility</a:t>
            </a:r>
          </a:p>
          <a:p>
            <a:pPr lvl="0"/>
            <a:r>
              <a:rPr lang="en-US" noProof="0" dirty="0"/>
              <a:t>All parameters </a:t>
            </a:r>
            <a:br>
              <a:rPr lang="en-US" noProof="0" dirty="0"/>
            </a:br>
            <a:r>
              <a:rPr lang="en-US" noProof="0" dirty="0"/>
              <a:t>in Configuration</a:t>
            </a:r>
            <a:endParaRPr lang="en-US" dirty="0"/>
          </a:p>
          <a:p>
            <a:pPr lvl="0"/>
            <a:r>
              <a:rPr lang="en-US" noProof="0" dirty="0"/>
              <a:t>Interfacing: </a:t>
            </a:r>
            <a:br>
              <a:rPr lang="en-US" noProof="0" dirty="0"/>
            </a:br>
            <a:r>
              <a:rPr lang="en-US" noProof="0" dirty="0"/>
              <a:t>Node Module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35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2" y="3007461"/>
            <a:ext cx="7927978" cy="42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7400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Evaluation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Simulation</a:t>
            </a:r>
            <a:r>
              <a:rPr lang="en-US" dirty="0"/>
              <a:t>s</a:t>
            </a:r>
          </a:p>
          <a:p>
            <a:r>
              <a:rPr lang="en-US" noProof="0" dirty="0"/>
              <a:t>Android integration tests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0527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Evaluation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Simulation</a:t>
            </a:r>
            <a:r>
              <a:rPr lang="en-US" dirty="0"/>
              <a:t>s</a:t>
            </a:r>
          </a:p>
          <a:p>
            <a:pPr lvl="1"/>
            <a:r>
              <a:rPr lang="en-US" noProof="0" dirty="0"/>
              <a:t>Number of computation group nodes</a:t>
            </a:r>
          </a:p>
          <a:p>
            <a:pPr lvl="1"/>
            <a:r>
              <a:rPr lang="en-US" dirty="0"/>
              <a:t>Reduced computation power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5474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Evaluation: Simulation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 tIns="360000" anchor="t"/>
          <a:lstStyle/>
          <a:p>
            <a:pPr lvl="0"/>
            <a:r>
              <a:rPr lang="en-US" noProof="0" dirty="0"/>
              <a:t>Linux script creating nodes</a:t>
            </a:r>
          </a:p>
          <a:p>
            <a:pPr lvl="0"/>
            <a:r>
              <a:rPr lang="en-US" noProof="0" dirty="0"/>
              <a:t>Adjustable number of nodes</a:t>
            </a:r>
            <a:endParaRPr lang="en-US" dirty="0"/>
          </a:p>
          <a:p>
            <a:pPr lvl="0"/>
            <a:r>
              <a:rPr lang="en-US" noProof="0" dirty="0"/>
              <a:t>Delayed named pipes to simulate wireless connection</a:t>
            </a:r>
          </a:p>
          <a:p>
            <a:pPr lvl="0"/>
            <a:r>
              <a:rPr lang="en-US" noProof="0" dirty="0"/>
              <a:t>Restriction of CPU through power management</a:t>
            </a:r>
          </a:p>
          <a:p>
            <a:pPr lvl="0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49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Evaluation: Simulation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 tIns="360000" anchor="t"/>
          <a:lstStyle/>
          <a:p>
            <a:pPr lvl="0"/>
            <a:r>
              <a:rPr lang="en-US" dirty="0"/>
              <a:t>Performance of online phase</a:t>
            </a:r>
          </a:p>
          <a:p>
            <a:pPr lvl="0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39</a:t>
            </a:fld>
            <a:endParaRPr lang="en-US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23" y="3516670"/>
            <a:ext cx="8869854" cy="40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296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Gamification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lvl="0"/>
            <a:r>
              <a:rPr lang="en-US" noProof="0" dirty="0"/>
              <a:t>Examples</a:t>
            </a:r>
          </a:p>
          <a:p>
            <a:pPr lvl="1"/>
            <a:r>
              <a:rPr lang="en-US" noProof="0" dirty="0" err="1"/>
              <a:t>Stackoverflow</a:t>
            </a:r>
            <a:r>
              <a:rPr lang="en-US" noProof="0" dirty="0"/>
              <a:t>, Amazon, </a:t>
            </a:r>
            <a:r>
              <a:rPr lang="en-US" noProof="0" dirty="0" err="1"/>
              <a:t>runtastic</a:t>
            </a:r>
            <a:r>
              <a:rPr lang="en-US" noProof="0" dirty="0"/>
              <a:t>, etc.</a:t>
            </a:r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0" y="4403116"/>
            <a:ext cx="10687820" cy="2836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366202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noProof="0" dirty="0"/>
              <a:t>Evaluation: Simulation Results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Discovery: </a:t>
            </a:r>
            <a:br>
              <a:rPr lang="en-US" noProof="0" dirty="0"/>
            </a:br>
            <a:r>
              <a:rPr lang="en-US" noProof="0" dirty="0"/>
              <a:t>bottle neck</a:t>
            </a:r>
          </a:p>
          <a:p>
            <a:pPr lvl="0"/>
            <a:r>
              <a:rPr lang="en-US" dirty="0"/>
              <a:t>Computation:</a:t>
            </a:r>
            <a:br>
              <a:rPr lang="en-US" dirty="0"/>
            </a:br>
            <a:r>
              <a:rPr lang="en-US" dirty="0"/>
              <a:t>fast enough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40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16" y="2888942"/>
            <a:ext cx="7334063" cy="4445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727543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noProof="0" dirty="0"/>
              <a:t>Evaluation: Simulation Results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Number of </a:t>
            </a:r>
            <a:br>
              <a:rPr lang="en-US" noProof="0" dirty="0"/>
            </a:br>
            <a:r>
              <a:rPr lang="en-US" noProof="0" dirty="0"/>
              <a:t>messages squared</a:t>
            </a:r>
          </a:p>
          <a:p>
            <a:pPr lvl="0"/>
            <a:r>
              <a:rPr lang="en-US" dirty="0"/>
              <a:t>Larger groups:</a:t>
            </a:r>
            <a:br>
              <a:rPr lang="en-US" dirty="0"/>
            </a:br>
            <a:r>
              <a:rPr lang="en-US" dirty="0"/>
              <a:t>network partition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41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54" y="2699750"/>
            <a:ext cx="7284346" cy="48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18255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noProof="0" dirty="0"/>
              <a:t>Evaluation: Simulation Results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Influence low </a:t>
            </a:r>
            <a:br>
              <a:rPr lang="en-US" dirty="0"/>
            </a:br>
            <a:r>
              <a:rPr lang="en-US" dirty="0"/>
              <a:t>compared to </a:t>
            </a:r>
            <a:br>
              <a:rPr lang="en-US" dirty="0"/>
            </a:br>
            <a:r>
              <a:rPr lang="en-US" dirty="0"/>
              <a:t>message overhead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42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767262"/>
            <a:ext cx="7226300" cy="4688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1521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Evaluation</a:t>
            </a:r>
            <a:r>
              <a:rPr lang="en-US" dirty="0"/>
              <a:t> : Android Integration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Android integration tests</a:t>
            </a:r>
          </a:p>
          <a:p>
            <a:pPr lvl="1"/>
            <a:r>
              <a:rPr lang="en-US" dirty="0"/>
              <a:t>Power consumption</a:t>
            </a:r>
          </a:p>
          <a:p>
            <a:pPr lvl="1"/>
            <a:r>
              <a:rPr lang="en-US" noProof="0" dirty="0"/>
              <a:t>NDK/JNI wrapper tests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879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Evaluation: Android Results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 tIns="360000" anchor="t"/>
          <a:lstStyle/>
          <a:p>
            <a:pPr lvl="1"/>
            <a:r>
              <a:rPr lang="en-US" noProof="0" dirty="0"/>
              <a:t>Power consumption (logarithmic scale)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44</a:t>
            </a:fld>
            <a:endParaRPr lang="en-US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842" y="2753707"/>
            <a:ext cx="7122415" cy="563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5368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Evaluation: Android Results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 tIns="360000" anchor="t"/>
          <a:lstStyle/>
          <a:p>
            <a:pPr lvl="1"/>
            <a:r>
              <a:rPr lang="en-US" noProof="0" dirty="0"/>
              <a:t>Power consumption (logarithmic scale)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45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842" y="2797184"/>
            <a:ext cx="7122415" cy="55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3069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noProof="0" dirty="0"/>
              <a:t>Evaluation: Android Integration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NDK/JNI wrapper</a:t>
            </a:r>
          </a:p>
          <a:p>
            <a:pPr lvl="1"/>
            <a:r>
              <a:rPr lang="en-US" dirty="0"/>
              <a:t>No API conflicts</a:t>
            </a:r>
          </a:p>
          <a:p>
            <a:pPr lvl="1"/>
            <a:r>
              <a:rPr lang="en-US" dirty="0"/>
              <a:t>Wolf Crypt accessible</a:t>
            </a:r>
          </a:p>
          <a:p>
            <a:r>
              <a:rPr lang="en-US" dirty="0"/>
              <a:t>Bluetooth communication</a:t>
            </a:r>
          </a:p>
          <a:p>
            <a:pPr lvl="1"/>
            <a:r>
              <a:rPr lang="en-US" noProof="0" dirty="0"/>
              <a:t>Variation</a:t>
            </a:r>
            <a:r>
              <a:rPr lang="en-US" dirty="0"/>
              <a:t>s in discovery behavior</a:t>
            </a:r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9396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Discussion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up to 20 nodes time frame </a:t>
            </a:r>
            <a:br>
              <a:rPr lang="en-US" noProof="0" dirty="0"/>
            </a:br>
            <a:r>
              <a:rPr lang="en-US" noProof="0" dirty="0"/>
              <a:t>acceptable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47</a:t>
            </a:fld>
            <a:endParaRPr lang="en-US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2" y="3054346"/>
            <a:ext cx="3924308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412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Conclusion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Selected algorithms fit for real life settings</a:t>
            </a:r>
          </a:p>
          <a:p>
            <a:pPr lvl="0"/>
            <a:r>
              <a:rPr lang="en-US" noProof="0" dirty="0"/>
              <a:t>Feasible for interdisciplinary users</a:t>
            </a:r>
          </a:p>
          <a:p>
            <a:pPr lvl="0"/>
            <a:r>
              <a:rPr lang="en-US" dirty="0"/>
              <a:t>Suited for embedded/wearable devices</a:t>
            </a:r>
          </a:p>
          <a:p>
            <a:pPr lvl="0"/>
            <a:r>
              <a:rPr lang="en-US" noProof="0" dirty="0"/>
              <a:t>Integration in Android through NDK</a:t>
            </a:r>
          </a:p>
          <a:p>
            <a:pPr lvl="0"/>
            <a:r>
              <a:rPr lang="en-US" dirty="0"/>
              <a:t>Unobtrusive (power/usage)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7378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Outlook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Prepare for open source</a:t>
            </a:r>
          </a:p>
          <a:p>
            <a:pPr lvl="0"/>
            <a:r>
              <a:rPr lang="en-US" noProof="0" dirty="0"/>
              <a:t>Hygiene Games integration</a:t>
            </a:r>
          </a:p>
          <a:p>
            <a:pPr lvl="0"/>
            <a:r>
              <a:rPr lang="en-US" noProof="0" dirty="0"/>
              <a:t>BLE advertisement instead of Bluetooth Classic discovery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53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Gamification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lvl="0"/>
            <a:r>
              <a:rPr lang="en-US" noProof="0" dirty="0"/>
              <a:t>Examples</a:t>
            </a:r>
          </a:p>
          <a:p>
            <a:pPr lvl="1"/>
            <a:r>
              <a:rPr lang="en-US" noProof="0" dirty="0" err="1"/>
              <a:t>Stackoverflow</a:t>
            </a:r>
            <a:r>
              <a:rPr lang="en-US" noProof="0" dirty="0"/>
              <a:t>, Amazon, </a:t>
            </a:r>
            <a:r>
              <a:rPr lang="en-US" noProof="0" dirty="0" err="1"/>
              <a:t>runtastic</a:t>
            </a:r>
            <a:r>
              <a:rPr lang="en-US" noProof="0" dirty="0"/>
              <a:t>, etc.</a:t>
            </a:r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Frederic Klein – Final Talk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5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69" y="4021004"/>
            <a:ext cx="5449303" cy="4051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87" y="5657678"/>
            <a:ext cx="4067743" cy="562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981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Icon References</a:t>
            </a:r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 tIns="360000" anchor="t">
            <a:normAutofit/>
          </a:bodyPr>
          <a:lstStyle/>
          <a:p>
            <a:pPr marL="312928" lvl="0" indent="0">
              <a:buNone/>
            </a:pPr>
            <a:r>
              <a:rPr lang="en-US" sz="2200" dirty="0"/>
              <a:t>		</a:t>
            </a:r>
            <a:r>
              <a:rPr lang="en-US" sz="2200" noProof="0" dirty="0"/>
              <a:t>Created by Martin Smith from the Noun Project</a:t>
            </a:r>
          </a:p>
          <a:p>
            <a:pPr marL="312928" lvl="0" indent="0">
              <a:buNone/>
            </a:pPr>
            <a:r>
              <a:rPr lang="en-US" sz="2200" dirty="0"/>
              <a:t>		Created by </a:t>
            </a:r>
            <a:r>
              <a:rPr lang="en-US" sz="2200" dirty="0" err="1"/>
              <a:t>emilegraphics</a:t>
            </a:r>
            <a:r>
              <a:rPr lang="en-US" sz="2200" dirty="0"/>
              <a:t> from the Noun Project</a:t>
            </a:r>
          </a:p>
          <a:p>
            <a:pPr marL="312928" lvl="0" indent="0">
              <a:buNone/>
            </a:pPr>
            <a:r>
              <a:rPr lang="en-US" sz="2200" noProof="0" dirty="0"/>
              <a:t>		Created by Mourad </a:t>
            </a:r>
            <a:r>
              <a:rPr lang="en-US" sz="2200" noProof="0" dirty="0" err="1"/>
              <a:t>Mokrane</a:t>
            </a:r>
            <a:r>
              <a:rPr lang="en-US" sz="2200" noProof="0" dirty="0"/>
              <a:t> from the Noun Project</a:t>
            </a:r>
          </a:p>
          <a:p>
            <a:pPr marL="312928" indent="0">
              <a:buNone/>
            </a:pPr>
            <a:r>
              <a:rPr lang="en-US" sz="2200" dirty="0"/>
              <a:t>		Created by </a:t>
            </a:r>
            <a:r>
              <a:rPr lang="en-US" sz="2200" dirty="0" err="1"/>
              <a:t>Danil</a:t>
            </a:r>
            <a:r>
              <a:rPr lang="en-US" sz="2200" dirty="0"/>
              <a:t> </a:t>
            </a:r>
            <a:r>
              <a:rPr lang="en-US" sz="2200" dirty="0" err="1"/>
              <a:t>Polshin</a:t>
            </a:r>
            <a:r>
              <a:rPr lang="en-US" sz="2200" dirty="0"/>
              <a:t> </a:t>
            </a:r>
            <a:r>
              <a:rPr lang="en-US" sz="2200" dirty="0"/>
              <a:t>from the Noun Project</a:t>
            </a:r>
          </a:p>
          <a:p>
            <a:pPr marL="312928" indent="0">
              <a:buNone/>
            </a:pPr>
            <a:r>
              <a:rPr lang="en-US" sz="2200" dirty="0"/>
              <a:t>		Created by Bohdan </a:t>
            </a:r>
            <a:r>
              <a:rPr lang="en-US" sz="2200" dirty="0" err="1"/>
              <a:t>Burmich</a:t>
            </a:r>
            <a:r>
              <a:rPr lang="en-US" sz="2200" dirty="0"/>
              <a:t> from the Noun Project</a:t>
            </a:r>
          </a:p>
          <a:p>
            <a:pPr marL="312928" indent="0">
              <a:buNone/>
            </a:pPr>
            <a:r>
              <a:rPr lang="en-US" sz="2200" dirty="0"/>
              <a:t>		Created by Alfa Design from the Noun Project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50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923" b="31194"/>
          <a:stretch/>
        </p:blipFill>
        <p:spPr>
          <a:xfrm>
            <a:off x="243223" y="2116228"/>
            <a:ext cx="684000" cy="50344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3090"/>
          <a:stretch/>
        </p:blipFill>
        <p:spPr>
          <a:xfrm>
            <a:off x="304183" y="2772765"/>
            <a:ext cx="524248" cy="504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2173" r="12796" b="19657"/>
          <a:stretch/>
        </p:blipFill>
        <p:spPr>
          <a:xfrm>
            <a:off x="368967" y="3401105"/>
            <a:ext cx="376541" cy="504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541" b="23355"/>
          <a:stretch/>
        </p:blipFill>
        <p:spPr>
          <a:xfrm>
            <a:off x="294895" y="4060569"/>
            <a:ext cx="559195" cy="504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7535"/>
          <a:stretch/>
        </p:blipFill>
        <p:spPr>
          <a:xfrm>
            <a:off x="323247" y="4696522"/>
            <a:ext cx="488931" cy="504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7855" t="14809" r="19167" b="34535"/>
          <a:stretch/>
        </p:blipFill>
        <p:spPr>
          <a:xfrm>
            <a:off x="310901" y="5332475"/>
            <a:ext cx="50127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426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The Hygiene Games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Example: Hygiene Games </a:t>
            </a:r>
          </a:p>
          <a:p>
            <a:pPr lvl="1"/>
            <a:r>
              <a:rPr lang="en-US" dirty="0"/>
              <a:t>Gamification approach for hand-hygiene compliance </a:t>
            </a:r>
          </a:p>
          <a:p>
            <a:pPr lvl="1"/>
            <a:r>
              <a:rPr lang="en-US" dirty="0"/>
              <a:t>Targeting health-care professionals</a:t>
            </a:r>
          </a:p>
          <a:p>
            <a:pPr lvl="1"/>
            <a:r>
              <a:rPr lang="en-US" dirty="0"/>
              <a:t>Sensors, personal smartphone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6</a:t>
            </a:fld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3982" y="5409773"/>
            <a:ext cx="2280180" cy="26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6475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Privacy Concerns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Sensitive data</a:t>
            </a:r>
          </a:p>
          <a:p>
            <a:pPr lvl="1"/>
            <a:r>
              <a:rPr lang="en-US" noProof="0" dirty="0"/>
              <a:t>Medical information, financial data, work performance</a:t>
            </a:r>
          </a:p>
          <a:p>
            <a:pPr lvl="1"/>
            <a:r>
              <a:rPr lang="en-US" noProof="0" dirty="0"/>
              <a:t>Sharing might result in disadvantage</a:t>
            </a:r>
          </a:p>
          <a:p>
            <a:pPr lvl="2"/>
            <a:r>
              <a:rPr lang="en-US" dirty="0"/>
              <a:t>Liability, negotiations, </a:t>
            </a:r>
            <a:r>
              <a:rPr lang="en-US" dirty="0" err="1"/>
              <a:t>shamification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0950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Requirements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Social</a:t>
            </a:r>
          </a:p>
          <a:p>
            <a:pPr lvl="1"/>
            <a:r>
              <a:rPr lang="en-US" dirty="0"/>
              <a:t>High privacy demands</a:t>
            </a:r>
          </a:p>
          <a:p>
            <a:pPr lvl="1"/>
            <a:r>
              <a:rPr lang="en-US" dirty="0"/>
              <a:t>Feasible algorithms for acceptance</a:t>
            </a:r>
          </a:p>
          <a:p>
            <a:pPr lvl="1"/>
            <a:r>
              <a:rPr lang="en-US" dirty="0" err="1"/>
              <a:t>Unobtrussive</a:t>
            </a:r>
            <a:endParaRPr lang="en-US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32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/>
              <a:t>Requirements</a:t>
            </a:r>
            <a:endParaRPr lang="en-US" noProof="0" dirty="0"/>
          </a:p>
        </p:txBody>
      </p:sp>
      <p:sp>
        <p:nvSpPr>
          <p:cNvPr id="7" name="Shape 8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noProof="0" dirty="0"/>
              <a:t>Technical</a:t>
            </a:r>
          </a:p>
          <a:p>
            <a:pPr lvl="1"/>
            <a:r>
              <a:rPr lang="en-US" dirty="0"/>
              <a:t>System-wide statistics</a:t>
            </a:r>
          </a:p>
          <a:p>
            <a:pPr lvl="1"/>
            <a:r>
              <a:rPr lang="en-US" dirty="0"/>
              <a:t>Independent from </a:t>
            </a:r>
            <a:br>
              <a:rPr lang="en-US" dirty="0"/>
            </a:br>
            <a:r>
              <a:rPr lang="en-US" dirty="0"/>
              <a:t>Internet access</a:t>
            </a:r>
          </a:p>
          <a:p>
            <a:pPr lvl="1"/>
            <a:r>
              <a:rPr lang="en-US" dirty="0"/>
              <a:t>Infrastructure-less, </a:t>
            </a:r>
            <a:br>
              <a:rPr lang="en-US" dirty="0"/>
            </a:br>
            <a:r>
              <a:rPr lang="en-US" dirty="0"/>
              <a:t>self-forming network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Frederic Klein – Final Talk</a:t>
            </a:r>
            <a:endParaRPr lang="en-US" dirty="0"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9</a:t>
            </a:fld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3464641"/>
            <a:ext cx="5057779" cy="28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374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mHealth Templa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1090</Words>
  <Application>Microsoft Office PowerPoint</Application>
  <PresentationFormat>Benutzerdefiniert</PresentationFormat>
  <Paragraphs>324</Paragraphs>
  <Slides>50</Slides>
  <Notes>47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50</vt:i4>
      </vt:variant>
    </vt:vector>
  </HeadingPairs>
  <TitlesOfParts>
    <vt:vector size="57" baseType="lpstr">
      <vt:lpstr>Arial</vt:lpstr>
      <vt:lpstr>Calibri</vt:lpstr>
      <vt:lpstr>Gill Sans</vt:lpstr>
      <vt:lpstr>Gill Sans MT</vt:lpstr>
      <vt:lpstr>Lucida Grande</vt:lpstr>
      <vt:lpstr>mHealth Template</vt:lpstr>
      <vt:lpstr>Larissa</vt:lpstr>
      <vt:lpstr>SMPC for Decentralized Distributed Systems</vt:lpstr>
      <vt:lpstr>Gamification</vt:lpstr>
      <vt:lpstr>Gamification</vt:lpstr>
      <vt:lpstr>Gamification</vt:lpstr>
      <vt:lpstr>Gamification</vt:lpstr>
      <vt:lpstr>The Hygiene Games</vt:lpstr>
      <vt:lpstr>Privacy Concerns</vt:lpstr>
      <vt:lpstr>Requirements</vt:lpstr>
      <vt:lpstr>Requirements</vt:lpstr>
      <vt:lpstr>Design</vt:lpstr>
      <vt:lpstr>Design</vt:lpstr>
      <vt:lpstr>Design</vt:lpstr>
      <vt:lpstr>Design</vt:lpstr>
      <vt:lpstr>Design: MANETs</vt:lpstr>
      <vt:lpstr>Design: MANETs</vt:lpstr>
      <vt:lpstr>Design: Clock Synchronization</vt:lpstr>
      <vt:lpstr>Design: Clock Synchronization</vt:lpstr>
      <vt:lpstr>Design: SMPC</vt:lpstr>
      <vt:lpstr>Design: Privacy Protection</vt:lpstr>
      <vt:lpstr>Design: Privacy Protection</vt:lpstr>
      <vt:lpstr>Design: Privacy Protection </vt:lpstr>
      <vt:lpstr>Design: SMPC</vt:lpstr>
      <vt:lpstr>Design: SMPC algorithms</vt:lpstr>
      <vt:lpstr>Design: SMPC algorithms</vt:lpstr>
      <vt:lpstr>Design: SMPC algorithms</vt:lpstr>
      <vt:lpstr>Design: SMPC algorithms</vt:lpstr>
      <vt:lpstr>Design: SMPC algorithms</vt:lpstr>
      <vt:lpstr>Design: SMPC algorithms</vt:lpstr>
      <vt:lpstr>Design: SMPC algorithms</vt:lpstr>
      <vt:lpstr>Design: SMPC algorithms</vt:lpstr>
      <vt:lpstr>Design: SMPC algorithms</vt:lpstr>
      <vt:lpstr>Design: SMPC algorithms</vt:lpstr>
      <vt:lpstr>Design: SMPC algorithms</vt:lpstr>
      <vt:lpstr>Existing Frameworks</vt:lpstr>
      <vt:lpstr>Implementation: framework</vt:lpstr>
      <vt:lpstr>Evaluation</vt:lpstr>
      <vt:lpstr>Evaluation</vt:lpstr>
      <vt:lpstr>Evaluation: Simulation</vt:lpstr>
      <vt:lpstr>Evaluation: Simulation</vt:lpstr>
      <vt:lpstr>Evaluation: Simulation Results</vt:lpstr>
      <vt:lpstr>Evaluation: Simulation Results</vt:lpstr>
      <vt:lpstr>Evaluation: Simulation Results</vt:lpstr>
      <vt:lpstr>Evaluation : Android Integration</vt:lpstr>
      <vt:lpstr>Evaluation: Android Results</vt:lpstr>
      <vt:lpstr>Evaluation: Android Results</vt:lpstr>
      <vt:lpstr>Evaluation: Android Integration</vt:lpstr>
      <vt:lpstr>Discussion</vt:lpstr>
      <vt:lpstr>Conclusion</vt:lpstr>
      <vt:lpstr>Outlook</vt:lpstr>
      <vt:lpstr>Icon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Minutes 21.08.2014</dc:title>
  <cp:lastModifiedBy>Frederic Klein</cp:lastModifiedBy>
  <cp:revision>102</cp:revision>
  <dcterms:modified xsi:type="dcterms:W3CDTF">2017-01-26T00:51:03Z</dcterms:modified>
</cp:coreProperties>
</file>